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4354"/>
  </p:normalViewPr>
  <p:slideViewPr>
    <p:cSldViewPr snapToGrid="0" snapToObjects="1">
      <p:cViewPr varScale="1">
        <p:scale>
          <a:sx n="80" d="100"/>
          <a:sy n="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5/29/20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ypothesis.works/articles/quickcheck-in-every-languag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scalacheck.org/" TargetMode="External"/><Relationship Id="rId5" Type="http://schemas.openxmlformats.org/officeDocument/2006/relationships/hyperlink" Target="https://hypothesis.works/" TargetMode="External"/><Relationship Id="rId4" Type="http://schemas.openxmlformats.org/officeDocument/2006/relationships/hyperlink" Target="https://github.com/jsverify/jsverify"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and how it differs from traditional testing, and what advantages it offers over traditional testing</a:t>
            </a:r>
          </a:p>
          <a:p>
            <a:r>
              <a:rPr lang="en-GB" sz="1200" dirty="0">
                <a:solidFill>
                  <a:srgbClr val="000000"/>
                </a:solidFill>
              </a:rPr>
              <a:t>- see some demos on how we can write our own Property based tests, which should help explain what Property Bases Testing is all about.</a:t>
            </a:r>
          </a:p>
          <a:p>
            <a:r>
              <a:rPr lang="en-GB" sz="1200" dirty="0">
                <a:solidFill>
                  <a:srgbClr val="000000"/>
                </a:solidFill>
              </a:rPr>
              <a:t>- then we’ll put it into practice with Diamond Kata, using some PB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 different form of Test Driven Development. </a:t>
            </a:r>
          </a:p>
          <a:p>
            <a:r>
              <a:rPr lang="en-GB" sz="1200" kern="1200" dirty="0">
                <a:solidFill>
                  <a:schemeClr val="tx1"/>
                </a:solidFill>
                <a:effectLst/>
                <a:latin typeface="+mn-lt"/>
                <a:ea typeface="+mn-ea"/>
                <a:cs typeface="+mn-cs"/>
              </a:rPr>
              <a:t>So like example based testing, we still write our tests up front.</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upper and lowercase letters, and numbers only, no symbols or strange characters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except the 4 hyphens we expect at fixed points in the result</a:t>
            </a: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 for our Add function.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 B == B + A</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are asserting that you can supply the arguments in any order, and you get the same result…</a:t>
            </a: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return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106054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else can we say about Add?</a:t>
            </a: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2641367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another Property we could test for is that, for any valid integer X, adding zero to X is the same as X</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1269376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we are getting machines to replace our flawed human brains when selecting test cases: </a:t>
            </a:r>
          </a:p>
          <a:p>
            <a:r>
              <a:rPr lang="en-GB" sz="1200" kern="1200" dirty="0">
                <a:solidFill>
                  <a:schemeClr val="tx1"/>
                </a:solidFill>
                <a:effectLst/>
                <a:latin typeface="+mn-lt"/>
                <a:ea typeface="+mn-ea"/>
                <a:cs typeface="+mn-cs"/>
              </a:rPr>
              <a:t>They don’t get tired, or feel pressure to deliver, and they don’t forget….so as a result, they will end up running far more weird and wonderful tests than we were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506677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to figure it out</a:t>
            </a: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that’s the point!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307600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Luckily there are tools out there that address some of those issues that we’ve just discussed and make writing Property Based Tests much cleaner and </a:t>
            </a:r>
            <a:r>
              <a:rPr lang="en-GB" sz="1200" kern="1200" dirty="0" err="1">
                <a:solidFill>
                  <a:schemeClr val="tx1"/>
                </a:solidFill>
                <a:effectLst/>
                <a:latin typeface="+mn-lt"/>
                <a:ea typeface="+mn-ea"/>
                <a:cs typeface="+mn-cs"/>
              </a:rPr>
              <a:t>quickter</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todo</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Enter FS Check.</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for </a:t>
            </a:r>
            <a:r>
              <a:rPr lang="en-GB" sz="1200" kern="1200" dirty="0" err="1">
                <a:solidFill>
                  <a:schemeClr val="tx1"/>
                </a:solidFill>
                <a:effectLst/>
                <a:latin typeface="+mn-lt"/>
                <a:ea typeface="+mn-ea"/>
                <a:cs typeface="+mn-cs"/>
              </a:rPr>
              <a:t>Haskel</a:t>
            </a:r>
            <a:r>
              <a:rPr lang="en-GB" sz="1200" kern="1200" dirty="0">
                <a:solidFill>
                  <a:schemeClr val="tx1"/>
                </a:solidFill>
                <a:effectLst/>
                <a:latin typeface="+mn-lt"/>
                <a:ea typeface="+mn-ea"/>
                <a:cs typeface="+mn-cs"/>
              </a:rPr>
              <a:t>,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u="sng" kern="1200" dirty="0">
                <a:solidFill>
                  <a:schemeClr val="tx1"/>
                </a:solidFill>
                <a:effectLst/>
                <a:latin typeface="+mn-lt"/>
                <a:ea typeface="+mn-ea"/>
                <a:cs typeface="+mn-cs"/>
                <a:hlinkClick r:id="rId3"/>
              </a:rPr>
              <a:t>https://hypothesis.works/articles/quickcheck-in-every-language/</a:t>
            </a:r>
            <a:endParaRPr lang="en-GB" sz="1200" kern="1200" dirty="0">
              <a:solidFill>
                <a:schemeClr val="tx1"/>
              </a:solidFill>
              <a:effectLst/>
              <a:latin typeface="+mn-lt"/>
              <a:ea typeface="+mn-ea"/>
              <a:cs typeface="+mn-cs"/>
            </a:endParaRPr>
          </a:p>
          <a:p>
            <a:r>
              <a:rPr lang="en-GB" sz="1200" u="sng" kern="1200" dirty="0" err="1">
                <a:solidFill>
                  <a:schemeClr val="tx1"/>
                </a:solidFill>
                <a:effectLst/>
                <a:latin typeface="+mn-lt"/>
                <a:ea typeface="+mn-ea"/>
                <a:cs typeface="+mn-cs"/>
              </a:rPr>
              <a:t>Javascript</a:t>
            </a:r>
            <a:r>
              <a:rPr lang="en-GB" sz="1200" u="sng" kern="1200" dirty="0">
                <a:solidFill>
                  <a:schemeClr val="tx1"/>
                </a:solidFill>
                <a:effectLst/>
                <a:latin typeface="+mn-lt"/>
                <a:ea typeface="+mn-ea"/>
                <a:cs typeface="+mn-cs"/>
              </a:rPr>
              <a:t>: </a:t>
            </a:r>
            <a:r>
              <a:rPr lang="en-GB" sz="1200" u="sng" kern="1200" dirty="0">
                <a:solidFill>
                  <a:schemeClr val="tx1"/>
                </a:solidFill>
                <a:effectLst/>
                <a:latin typeface="+mn-lt"/>
                <a:ea typeface="+mn-ea"/>
                <a:cs typeface="+mn-cs"/>
                <a:hlinkClick r:id="rId4"/>
              </a:rPr>
              <a:t>https://github.com/jsverify/jsverify</a:t>
            </a:r>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Python: </a:t>
            </a:r>
            <a:r>
              <a:rPr lang="en-GB" sz="1200" u="sng" kern="1200" dirty="0">
                <a:solidFill>
                  <a:schemeClr val="tx1"/>
                </a:solidFill>
                <a:effectLst/>
                <a:latin typeface="+mn-lt"/>
                <a:ea typeface="+mn-ea"/>
                <a:cs typeface="+mn-cs"/>
                <a:hlinkClick r:id="rId5"/>
              </a:rPr>
              <a:t>https://hypothesis.works/</a:t>
            </a:r>
            <a:endParaRPr lang="en-GB" sz="1200" kern="1200" dirty="0">
              <a:solidFill>
                <a:schemeClr val="tx1"/>
              </a:solidFill>
              <a:effectLst/>
              <a:latin typeface="+mn-lt"/>
              <a:ea typeface="+mn-ea"/>
              <a:cs typeface="+mn-cs"/>
            </a:endParaRPr>
          </a:p>
          <a:p>
            <a:r>
              <a:rPr lang="en-GB" sz="1200" u="sng" kern="1200" dirty="0">
                <a:solidFill>
                  <a:schemeClr val="tx1"/>
                </a:solidFill>
                <a:effectLst/>
                <a:latin typeface="+mn-lt"/>
                <a:ea typeface="+mn-ea"/>
                <a:cs typeface="+mn-cs"/>
              </a:rPr>
              <a:t>Scala: </a:t>
            </a:r>
            <a:r>
              <a:rPr lang="en-GB" sz="1200" u="sng" kern="1200" dirty="0">
                <a:solidFill>
                  <a:schemeClr val="tx1"/>
                </a:solidFill>
                <a:effectLst/>
                <a:latin typeface="+mn-lt"/>
                <a:ea typeface="+mn-ea"/>
                <a:cs typeface="+mn-cs"/>
                <a:hlinkClick r:id="rId6"/>
              </a:rPr>
              <a:t>https://www.scalacheck.org/</a:t>
            </a:r>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keeps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it does 2 things: I outputs the randomly generated data that caused the test to fail, and if the data generator has an associated shrinker, it will attempt to carry on testing, shrinking the data until it finds the smallest item that causes a failure…..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481549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one of our tests now that we’ve added a reference to the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 and the Random object is gone too, because we no longer need it.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026776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shown you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that’s exactly what we are going to do now.</a:t>
            </a:r>
          </a:p>
          <a:p>
            <a:r>
              <a:rPr lang="en-GB" sz="1200" kern="1200" dirty="0">
                <a:solidFill>
                  <a:schemeClr val="tx1"/>
                </a:solidFill>
                <a:effectLst/>
                <a:latin typeface="+mn-lt"/>
                <a:ea typeface="+mn-ea"/>
                <a:cs typeface="+mn-cs"/>
              </a:rPr>
              <a:t>Now we are going to have a crack at doing the Diamond Kata, using Test Driven Development, but instead of Example Based Tests, we are going to use Property Based Tests instead.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we need to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975943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r>
              <a:rPr lang="en-GB" sz="1200" kern="1200" dirty="0">
                <a:solidFill>
                  <a:schemeClr val="tx1"/>
                </a:solidFill>
                <a:effectLst/>
                <a:latin typeface="+mn-lt"/>
                <a:ea typeface="+mn-ea"/>
                <a:cs typeface="+mn-cs"/>
              </a:rPr>
              <a:t>And because you can’t make a diamond from just A, if the input is A, then the output is an empty collection.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Only only valid inputs are </a:t>
            </a:r>
            <a:r>
              <a:rPr lang="en-GB" sz="1200" kern="1200" dirty="0" err="1">
                <a:solidFill>
                  <a:schemeClr val="tx1"/>
                </a:solidFill>
                <a:effectLst/>
                <a:latin typeface="+mn-lt"/>
                <a:ea typeface="+mn-ea"/>
                <a:cs typeface="+mn-cs"/>
              </a:rPr>
              <a:t>th</a:t>
            </a:r>
            <a:r>
              <a:rPr lang="en-GB" sz="1200" kern="1200" dirty="0">
                <a:solidFill>
                  <a:schemeClr val="tx1"/>
                </a:solidFill>
                <a:effectLst/>
                <a:latin typeface="+mn-lt"/>
                <a:ea typeface="+mn-ea"/>
                <a:cs typeface="+mn-cs"/>
              </a:rPr>
              <a:t> characters a-z.</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222490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wink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I’d like you all to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2209402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I’d like you all to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07548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 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who ever happen.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a:t>
            </a:r>
            <a:r>
              <a:rPr lang="en-GB" sz="1200" kern="1200" dirty="0" err="1">
                <a:solidFill>
                  <a:schemeClr val="tx1"/>
                </a:solidFill>
                <a:effectLst/>
                <a:latin typeface="+mn-lt"/>
                <a:ea typeface="+mn-ea"/>
                <a:cs typeface="+mn-cs"/>
              </a:rPr>
              <a:t>whther</a:t>
            </a:r>
            <a:r>
              <a:rPr lang="en-GB" sz="1200" kern="1200" dirty="0">
                <a:solidFill>
                  <a:schemeClr val="tx1"/>
                </a:solidFill>
                <a:effectLst/>
                <a:latin typeface="+mn-lt"/>
                <a:ea typeface="+mn-ea"/>
                <a:cs typeface="+mn-cs"/>
              </a:rPr>
              <a:t> or not it’s worth the effort.</a:t>
            </a:r>
          </a:p>
          <a:p>
            <a:r>
              <a:rPr lang="en-GB" sz="1200" kern="1200" dirty="0">
                <a:solidFill>
                  <a:schemeClr val="tx1"/>
                </a:solidFill>
                <a:effectLst/>
                <a:latin typeface="+mn-lt"/>
                <a:ea typeface="+mn-ea"/>
                <a:cs typeface="+mn-cs"/>
              </a:rPr>
              <a:t>Again, at a time when we don’t necessarily have accurate data to perform that calculation….we are making educated guesses!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lets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5/29/20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5/29/20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cook-net/PropertyBasedTesti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a:solidFill>
                <a:srgbClr val="FFFFFF"/>
              </a:solidFill>
            </a:endParaRPr>
          </a:p>
          <a:p>
            <a:r>
              <a:rPr lang="en-GB" sz="1500">
                <a:solidFill>
                  <a:srgbClr val="FFFFFF"/>
                </a:solidFill>
              </a:rPr>
              <a:t>Increase your test coverage, and find more bugs, without writing more tests.</a:t>
            </a:r>
            <a:endParaRPr lang="en-US" sz="150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2807" r="3244"/>
          <a:stretch/>
        </p:blipFill>
        <p:spPr>
          <a:xfrm>
            <a:off x="5090676" y="96252"/>
            <a:ext cx="6828608" cy="6665495"/>
          </a:xfrm>
          <a:prstGeom prst="rect">
            <a:avLst/>
          </a:prstGeom>
        </p:spPr>
      </p:pic>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a:stretch/>
        </p:blipFill>
        <p:spPr>
          <a:xfrm>
            <a:off x="1650820" y="2587653"/>
            <a:ext cx="8890055" cy="423620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2841" b="76"/>
          <a:stretch/>
        </p:blipFill>
        <p:spPr>
          <a:xfrm>
            <a:off x="2520183" y="2449135"/>
            <a:ext cx="7151329" cy="4224381"/>
          </a:xfr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5558" r="9234"/>
          <a:stretch/>
        </p:blipFill>
        <p:spPr>
          <a:xfrm>
            <a:off x="5422231" y="1071407"/>
            <a:ext cx="6481723" cy="4715185"/>
          </a:xfrm>
          <a:prstGeom prst="rect">
            <a:avLst/>
          </a:prstGeom>
        </p:spPr>
      </p:pic>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(Slide at the end)</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7" name="Content Placeholder 3">
            <a:extLst>
              <a:ext uri="{FF2B5EF4-FFF2-40B4-BE49-F238E27FC236}">
                <a16:creationId xmlns:a16="http://schemas.microsoft.com/office/drawing/2014/main" id="{EB433D83-F7CF-9D42-9D3F-0DC4FA83437B}"/>
              </a:ext>
            </a:extLst>
          </p:cNvPr>
          <p:cNvSpPr>
            <a:spLocks noGrp="1"/>
          </p:cNvSpPr>
          <p:nvPr>
            <p:ph idx="1"/>
          </p:nvPr>
        </p:nvSpPr>
        <p:spPr>
          <a:xfrm>
            <a:off x="838200" y="1825625"/>
            <a:ext cx="10515600" cy="4351338"/>
          </a:xfrm>
        </p:spPr>
        <p:txBody>
          <a:bodyPr/>
          <a:lstStyle/>
          <a:p>
            <a:pPr marL="0" indent="0">
              <a:buNone/>
            </a:pPr>
            <a:endParaRPr lang="en-GB" dirty="0"/>
          </a:p>
          <a:p>
            <a:pPr marL="0" indent="0">
              <a:buNone/>
            </a:pPr>
            <a:r>
              <a:rPr lang="en-US" dirty="0"/>
              <a:t>Rules out this implantation of Add:</a:t>
            </a:r>
          </a:p>
          <a:p>
            <a:pPr marL="0" indent="0">
              <a:buNone/>
            </a:pPr>
            <a:endParaRPr lang="en-US" dirty="0"/>
          </a:p>
          <a:p>
            <a:pPr marL="0" indent="0">
              <a:buNone/>
            </a:pPr>
            <a:endParaRPr lang="en-US" dirty="0"/>
          </a:p>
        </p:txBody>
      </p:sp>
      <p:pic>
        <p:nvPicPr>
          <p:cNvPr id="9" name="Picture 8" descr="A picture containing drawing, food&#10;&#10;Description automatically generated">
            <a:extLst>
              <a:ext uri="{FF2B5EF4-FFF2-40B4-BE49-F238E27FC236}">
                <a16:creationId xmlns:a16="http://schemas.microsoft.com/office/drawing/2014/main" id="{F926ADB1-CA45-FC45-BF2A-B3EBD0B9AD98}"/>
              </a:ext>
            </a:extLst>
          </p:cNvPr>
          <p:cNvPicPr>
            <a:picLocks noChangeAspect="1"/>
          </p:cNvPicPr>
          <p:nvPr/>
        </p:nvPicPr>
        <p:blipFill rotWithShape="1">
          <a:blip r:embed="rId3"/>
          <a:srcRect t="45378" b="7024"/>
          <a:stretch/>
        </p:blipFill>
        <p:spPr>
          <a:xfrm>
            <a:off x="838200" y="3167104"/>
            <a:ext cx="9766300" cy="834190"/>
          </a:xfrm>
          <a:prstGeom prst="rect">
            <a:avLst/>
          </a:prstGeom>
        </p:spPr>
      </p:pic>
      <p:sp>
        <p:nvSpPr>
          <p:cNvPr id="10" name="Rectangle 9">
            <a:extLst>
              <a:ext uri="{FF2B5EF4-FFF2-40B4-BE49-F238E27FC236}">
                <a16:creationId xmlns:a16="http://schemas.microsoft.com/office/drawing/2014/main" id="{10E6B629-C302-4E4B-A284-BD3660049BEB}"/>
              </a:ext>
            </a:extLst>
          </p:cNvPr>
          <p:cNvSpPr/>
          <p:nvPr/>
        </p:nvSpPr>
        <p:spPr>
          <a:xfrm>
            <a:off x="1106905" y="4719796"/>
            <a:ext cx="3304328" cy="369332"/>
          </a:xfrm>
          <a:prstGeom prst="rect">
            <a:avLst/>
          </a:prstGeom>
        </p:spPr>
        <p:txBody>
          <a:bodyPr wrap="square">
            <a:spAutoFit/>
          </a:bodyPr>
          <a:lstStyle/>
          <a:p>
            <a:pPr algn="ctr"/>
            <a:r>
              <a:rPr lang="en-GB" dirty="0"/>
              <a:t>5 - 8 != 8 - 5</a:t>
            </a:r>
            <a:endParaRPr lang="en-US" dirty="0"/>
          </a:p>
        </p:txBody>
      </p:sp>
    </p:spTree>
    <p:extLst>
      <p:ext uri="{BB962C8B-B14F-4D97-AF65-F5344CB8AC3E}">
        <p14:creationId xmlns:p14="http://schemas.microsoft.com/office/powerpoint/2010/main" val="123471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marL="0" indent="0">
              <a:buFont typeface="Arial" panose="020B0604020202020204" pitchFamily="34" charset="0"/>
              <a:buNone/>
            </a:pPr>
            <a:r>
              <a:rPr lang="en-US" dirty="0"/>
              <a:t>For any valid integer (x), </a:t>
            </a:r>
          </a:p>
          <a:p>
            <a:pPr marL="0" indent="0">
              <a:buFont typeface="Arial" panose="020B0604020202020204" pitchFamily="34" charset="0"/>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buFont typeface="Arial" panose="020B0604020202020204" pitchFamily="34" charset="0"/>
              <a:buNone/>
            </a:pPr>
            <a:endParaRPr lang="en-US" dirty="0"/>
          </a:p>
          <a:p>
            <a:pPr marL="0" indent="0" algn="ctr">
              <a:buNone/>
            </a:pPr>
            <a:r>
              <a:rPr lang="en-GB" dirty="0"/>
              <a:t>x + 1 + 1 == x + 2 </a:t>
            </a:r>
          </a:p>
          <a:p>
            <a:pPr marL="0" indent="0" algn="ctr">
              <a:buFont typeface="Arial" panose="020B0604020202020204" pitchFamily="34" charset="0"/>
              <a:buNone/>
            </a:pPr>
            <a:endParaRPr lang="en-GB" dirty="0"/>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34408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a:blip r:embed="rId3"/>
          <a:stretch>
            <a:fillRect/>
          </a:stretch>
        </p:blipFill>
        <p:spPr>
          <a:xfrm>
            <a:off x="387350" y="101600"/>
            <a:ext cx="11417300" cy="6654800"/>
          </a:xfrm>
          <a:prstGeom prst="rect">
            <a:avLst/>
          </a:prstGeom>
        </p:spPr>
      </p:pic>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marL="0" indent="0">
              <a:buFont typeface="Arial" panose="020B0604020202020204" pitchFamily="34" charset="0"/>
              <a:buNone/>
            </a:pPr>
            <a:r>
              <a:rPr lang="en-US" dirty="0"/>
              <a:t>For any valid integer (x), </a:t>
            </a:r>
          </a:p>
          <a:p>
            <a:pPr marL="0" indent="0">
              <a:buFont typeface="Arial" panose="020B0604020202020204" pitchFamily="34" charset="0"/>
              <a:buNone/>
            </a:pPr>
            <a:r>
              <a:rPr lang="en-US" dirty="0"/>
              <a:t>the result of calling </a:t>
            </a:r>
            <a:r>
              <a:rPr lang="en-US" dirty="0">
                <a:latin typeface="Monaco" pitchFamily="2" charset="77"/>
              </a:rPr>
              <a:t>Add(0)</a:t>
            </a:r>
            <a:r>
              <a:rPr lang="en-US" dirty="0"/>
              <a:t> is the same as x :</a:t>
            </a:r>
          </a:p>
          <a:p>
            <a:pPr marL="0" indent="0">
              <a:buFont typeface="Arial" panose="020B0604020202020204" pitchFamily="34" charset="0"/>
              <a:buNone/>
            </a:pPr>
            <a:endParaRPr lang="en-US" dirty="0"/>
          </a:p>
          <a:p>
            <a:pPr marL="0" indent="0" algn="ctr">
              <a:buNone/>
            </a:pPr>
            <a:r>
              <a:rPr lang="en-GB" dirty="0"/>
              <a:t>x + 0 == x</a:t>
            </a:r>
          </a:p>
          <a:p>
            <a:pPr marL="0" indent="0" algn="ctr">
              <a:buFont typeface="Arial" panose="020B0604020202020204" pitchFamily="34" charset="0"/>
              <a:buNone/>
            </a:pPr>
            <a:endParaRPr lang="en-GB" dirty="0"/>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4547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a:blip r:embed="rId3"/>
          <a:stretch>
            <a:fillRect/>
          </a:stretch>
        </p:blipFill>
        <p:spPr>
          <a:xfrm>
            <a:off x="1651000" y="647700"/>
            <a:ext cx="8890000" cy="5562600"/>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Benefits of Property Based Testing</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algn="ctr"/>
            <a:r>
              <a:rPr lang="en-GB" dirty="0"/>
              <a:t>More test coverage</a:t>
            </a:r>
          </a:p>
          <a:p>
            <a:pPr algn="ctr"/>
            <a:r>
              <a:rPr lang="en-GB" dirty="0"/>
              <a:t>More edge cases covered</a:t>
            </a:r>
          </a:p>
          <a:p>
            <a:pPr algn="ctr"/>
            <a:r>
              <a:rPr lang="en-GB" dirty="0"/>
              <a:t>More comprehensive then humans  </a:t>
            </a:r>
          </a:p>
          <a:p>
            <a:pPr marL="0" indent="0" algn="ctr">
              <a:buFont typeface="Arial" panose="020B0604020202020204" pitchFamily="34" charset="0"/>
              <a:buNone/>
            </a:pPr>
            <a:r>
              <a:rPr lang="en-GB" dirty="0"/>
              <a:t> </a:t>
            </a:r>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9107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Flawed implementation </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dirty="0"/>
          </a:p>
          <a:p>
            <a:pPr algn="ctr"/>
            <a:r>
              <a:rPr lang="en-GB" dirty="0"/>
              <a:t>boiler plate setup = noise</a:t>
            </a:r>
          </a:p>
          <a:p>
            <a:pPr algn="ctr"/>
            <a:r>
              <a:rPr lang="en-GB" dirty="0"/>
              <a:t>test failure diagnosis = murder</a:t>
            </a:r>
          </a:p>
          <a:p>
            <a:pPr algn="ctr"/>
            <a:r>
              <a:rPr lang="en-GB" dirty="0"/>
              <a:t>What about non-numeric data input?</a:t>
            </a:r>
          </a:p>
          <a:p>
            <a:pPr algn="ctr"/>
            <a:r>
              <a:rPr lang="en-GB" dirty="0"/>
              <a:t>Non-Deterministic test runs!! </a:t>
            </a:r>
          </a:p>
          <a:p>
            <a:pPr marL="0" indent="0" algn="ctr">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80346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Property Based Testing Libraries – FS Check</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“Quick Check” is a Property Based Testing framework</a:t>
            </a:r>
          </a:p>
          <a:p>
            <a:pPr algn="ctr"/>
            <a:r>
              <a:rPr lang="en-US" dirty="0"/>
              <a:t>Originally built for Haskell</a:t>
            </a:r>
          </a:p>
          <a:p>
            <a:pPr algn="ctr"/>
            <a:r>
              <a:rPr lang="en-US" dirty="0"/>
              <a:t>Ported to many different languages</a:t>
            </a:r>
          </a:p>
          <a:p>
            <a:pPr algn="ctr"/>
            <a:endParaRPr lang="en-US" dirty="0"/>
          </a:p>
          <a:p>
            <a:pPr algn="ctr"/>
            <a:r>
              <a:rPr lang="en-US" dirty="0"/>
              <a:t>FS Check is the </a:t>
            </a:r>
            <a:r>
              <a:rPr lang="en-US" dirty="0" err="1"/>
              <a:t>.Net</a:t>
            </a:r>
            <a:r>
              <a:rPr lang="en-US" dirty="0"/>
              <a:t> implementation</a:t>
            </a:r>
          </a:p>
          <a:p>
            <a:pPr algn="ctr"/>
            <a:endParaRPr lang="en-US" dirty="0"/>
          </a:p>
          <a:p>
            <a:pPr algn="ctr"/>
            <a:r>
              <a:rPr lang="en-US" dirty="0"/>
              <a:t>Libraries available for </a:t>
            </a:r>
            <a:r>
              <a:rPr lang="en-US" dirty="0" err="1"/>
              <a:t>Javascript</a:t>
            </a:r>
            <a:r>
              <a:rPr lang="en-US" dirty="0"/>
              <a:t>, </a:t>
            </a:r>
            <a:r>
              <a:rPr lang="en-US" dirty="0" err="1"/>
              <a:t>Pythod</a:t>
            </a:r>
            <a:r>
              <a:rPr lang="en-US" dirty="0"/>
              <a:t> and Scala (see notes for links)</a:t>
            </a:r>
          </a:p>
          <a:p>
            <a:pPr algn="ct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79306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4B5B41-50D3-334C-B16C-DC2A578C8AB6}"/>
              </a:ext>
            </a:extLst>
          </p:cNvPr>
          <p:cNvSpPr>
            <a:spLocks noGrp="1"/>
          </p:cNvSpPr>
          <p:nvPr>
            <p:ph type="title"/>
          </p:nvPr>
        </p:nvSpPr>
        <p:spPr/>
        <p:txBody>
          <a:bodyPr/>
          <a:lstStyle/>
          <a:p>
            <a:endParaRPr lang="en-US"/>
          </a:p>
        </p:txBody>
      </p:sp>
      <p:pic>
        <p:nvPicPr>
          <p:cNvPr id="7" name="Picture 6" descr="A screenshot of a cell phone&#10;&#10;Description automatically generated">
            <a:extLst>
              <a:ext uri="{FF2B5EF4-FFF2-40B4-BE49-F238E27FC236}">
                <a16:creationId xmlns:a16="http://schemas.microsoft.com/office/drawing/2014/main" id="{7B1AA5F7-8400-EF4C-8672-DCAF006236F3}"/>
              </a:ext>
            </a:extLst>
          </p:cNvPr>
          <p:cNvPicPr>
            <a:picLocks noChangeAspect="1"/>
          </p:cNvPicPr>
          <p:nvPr/>
        </p:nvPicPr>
        <p:blipFill>
          <a:blip r:embed="rId3"/>
          <a:stretch>
            <a:fillRect/>
          </a:stretch>
        </p:blipFill>
        <p:spPr>
          <a:xfrm>
            <a:off x="184150" y="1504950"/>
            <a:ext cx="11823700" cy="3848100"/>
          </a:xfrm>
          <a:prstGeom prst="rect">
            <a:avLst/>
          </a:prstGeom>
        </p:spPr>
      </p:pic>
    </p:spTree>
    <p:extLst>
      <p:ext uri="{BB962C8B-B14F-4D97-AF65-F5344CB8AC3E}">
        <p14:creationId xmlns:p14="http://schemas.microsoft.com/office/powerpoint/2010/main" val="211021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Hands on!</a:t>
            </a:r>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085105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The Diamond Kata:</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4604085" cy="1754326"/>
          </a:xfrm>
          <a:prstGeom prst="rect">
            <a:avLst/>
          </a:prstGeom>
          <a:noFill/>
        </p:spPr>
        <p:txBody>
          <a:bodyPr wrap="square" rtlCol="0">
            <a:spAutoFit/>
          </a:bodyPr>
          <a:lstStyle/>
          <a:p>
            <a:r>
              <a:rPr lang="en-GB" dirty="0"/>
              <a:t>Build a function that</a:t>
            </a:r>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input Letter, and back down to A again.</a:t>
            </a:r>
            <a:endParaRPr lang="en-US" dirty="0"/>
          </a:p>
        </p:txBody>
      </p:sp>
      <p:sp>
        <p:nvSpPr>
          <p:cNvPr id="4" name="Rectangle 3">
            <a:extLst>
              <a:ext uri="{FF2B5EF4-FFF2-40B4-BE49-F238E27FC236}">
                <a16:creationId xmlns:a16="http://schemas.microsoft.com/office/drawing/2014/main" id="{805401CD-A96E-714C-9A36-8144CDE39B59}"/>
              </a:ext>
            </a:extLst>
          </p:cNvPr>
          <p:cNvSpPr/>
          <p:nvPr/>
        </p:nvSpPr>
        <p:spPr>
          <a:xfrm>
            <a:off x="5839326" y="1787276"/>
            <a:ext cx="1026697" cy="1754326"/>
          </a:xfrm>
          <a:prstGeom prst="rect">
            <a:avLst/>
          </a:prstGeom>
        </p:spPr>
        <p:txBody>
          <a:bodyPr wrap="square">
            <a:spAutoFit/>
          </a:bodyPr>
          <a:lstStyle/>
          <a:p>
            <a:r>
              <a:rPr lang="en-US" dirty="0"/>
              <a:t>B:</a:t>
            </a:r>
          </a:p>
          <a:p>
            <a:endParaRPr lang="en-US" dirty="0"/>
          </a:p>
          <a:p>
            <a:r>
              <a:rPr lang="en-GB" dirty="0"/>
              <a:t> A  </a:t>
            </a:r>
          </a:p>
          <a:p>
            <a:r>
              <a:rPr lang="en-GB" dirty="0"/>
              <a:t>B B</a:t>
            </a:r>
          </a:p>
          <a:p>
            <a:r>
              <a:rPr lang="en-GB" dirty="0"/>
              <a:t> A </a:t>
            </a:r>
          </a:p>
          <a:p>
            <a:endParaRPr lang="en-US" dirty="0"/>
          </a:p>
        </p:txBody>
      </p:sp>
      <p:sp>
        <p:nvSpPr>
          <p:cNvPr id="6" name="Rectangle 5">
            <a:extLst>
              <a:ext uri="{FF2B5EF4-FFF2-40B4-BE49-F238E27FC236}">
                <a16:creationId xmlns:a16="http://schemas.microsoft.com/office/drawing/2014/main" id="{B2EC93F1-75A8-AB43-A1F5-75F83FDD7F93}"/>
              </a:ext>
            </a:extLst>
          </p:cNvPr>
          <p:cNvSpPr/>
          <p:nvPr/>
        </p:nvSpPr>
        <p:spPr>
          <a:xfrm>
            <a:off x="6866023" y="1787276"/>
            <a:ext cx="1668377" cy="2585323"/>
          </a:xfrm>
          <a:prstGeom prst="rect">
            <a:avLst/>
          </a:prstGeom>
        </p:spPr>
        <p:txBody>
          <a:bodyPr wrap="square">
            <a:spAutoFit/>
          </a:bodyPr>
          <a:lstStyle/>
          <a:p>
            <a:r>
              <a:rPr lang="en-US" dirty="0"/>
              <a:t>D:</a:t>
            </a:r>
          </a:p>
          <a:p>
            <a:endParaRPr lang="en-US" dirty="0"/>
          </a:p>
          <a:p>
            <a:r>
              <a:rPr lang="en-GB" dirty="0"/>
              <a:t>   A  </a:t>
            </a:r>
          </a:p>
          <a:p>
            <a:r>
              <a:rPr lang="en-GB" dirty="0"/>
              <a:t>  B B  </a:t>
            </a:r>
          </a:p>
          <a:p>
            <a:r>
              <a:rPr lang="en-GB" dirty="0"/>
              <a:t> C   C </a:t>
            </a:r>
          </a:p>
          <a:p>
            <a:r>
              <a:rPr lang="en-GB" dirty="0"/>
              <a:t>D     D</a:t>
            </a:r>
          </a:p>
          <a:p>
            <a:r>
              <a:rPr lang="en-GB" dirty="0"/>
              <a:t> C   C </a:t>
            </a:r>
          </a:p>
          <a:p>
            <a:r>
              <a:rPr lang="en-GB" dirty="0"/>
              <a:t>  B B </a:t>
            </a:r>
          </a:p>
          <a:p>
            <a:r>
              <a:rPr lang="en-GB" dirty="0"/>
              <a:t>   A  </a:t>
            </a:r>
          </a:p>
        </p:txBody>
      </p:sp>
    </p:spTree>
    <p:extLst>
      <p:ext uri="{BB962C8B-B14F-4D97-AF65-F5344CB8AC3E}">
        <p14:creationId xmlns:p14="http://schemas.microsoft.com/office/powerpoint/2010/main" val="143698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What Properties to test for?</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9160043" cy="369332"/>
          </a:xfrm>
          <a:prstGeom prst="rect">
            <a:avLst/>
          </a:prstGeom>
          <a:noFill/>
        </p:spPr>
        <p:txBody>
          <a:bodyPr wrap="square" rtlCol="0">
            <a:spAutoFit/>
          </a:bodyPr>
          <a:lstStyle/>
          <a:p>
            <a:r>
              <a:rPr lang="en-US" dirty="0"/>
              <a:t>Take 5 minutes to think of some Properties (or rules) that we might be able to test for:</a:t>
            </a:r>
          </a:p>
        </p:txBody>
      </p:sp>
    </p:spTree>
    <p:extLst>
      <p:ext uri="{BB962C8B-B14F-4D97-AF65-F5344CB8AC3E}">
        <p14:creationId xmlns:p14="http://schemas.microsoft.com/office/powerpoint/2010/main" val="2007189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GB" dirty="0"/>
              <a:t>Ok, lets write some code!</a:t>
            </a:r>
            <a:endParaRPr lang="en-US" dirty="0"/>
          </a:p>
        </p:txBody>
      </p:sp>
      <p:sp>
        <p:nvSpPr>
          <p:cNvPr id="8" name="Content Placeholder 3">
            <a:extLst>
              <a:ext uri="{FF2B5EF4-FFF2-40B4-BE49-F238E27FC236}">
                <a16:creationId xmlns:a16="http://schemas.microsoft.com/office/drawing/2014/main" id="{1F256938-734D-1E4F-A8D9-3C65C6398948}"/>
              </a:ext>
            </a:extLst>
          </p:cNvPr>
          <p:cNvSpPr txBox="1">
            <a:spLocks/>
          </p:cNvSpPr>
          <p:nvPr/>
        </p:nvSpPr>
        <p:spPr>
          <a:xfrm>
            <a:off x="838200" y="17067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dirty="0"/>
          </a:p>
          <a:p>
            <a:pPr marL="0" indent="0">
              <a:buFont typeface="Arial" panose="020B0604020202020204" pitchFamily="34" charset="0"/>
              <a:buNone/>
            </a:pPr>
            <a:endParaRPr lang="en-US" dirty="0"/>
          </a:p>
        </p:txBody>
      </p:sp>
      <p:sp>
        <p:nvSpPr>
          <p:cNvPr id="3" name="TextBox 2">
            <a:extLst>
              <a:ext uri="{FF2B5EF4-FFF2-40B4-BE49-F238E27FC236}">
                <a16:creationId xmlns:a16="http://schemas.microsoft.com/office/drawing/2014/main" id="{955A836A-92CA-4142-BB0C-A82B0A7EA908}"/>
              </a:ext>
            </a:extLst>
          </p:cNvPr>
          <p:cNvSpPr txBox="1"/>
          <p:nvPr/>
        </p:nvSpPr>
        <p:spPr>
          <a:xfrm>
            <a:off x="721894" y="1892967"/>
            <a:ext cx="9160043" cy="369332"/>
          </a:xfrm>
          <a:prstGeom prst="rect">
            <a:avLst/>
          </a:prstGeom>
          <a:noFill/>
        </p:spPr>
        <p:txBody>
          <a:bodyPr wrap="square" rtlCol="0">
            <a:spAutoFit/>
          </a:bodyPr>
          <a:lstStyle/>
          <a:p>
            <a:r>
              <a:rPr lang="en-GB" dirty="0">
                <a:hlinkClick r:id="rId3"/>
              </a:rPr>
              <a:t>https://github.com/dcook-net/PropertyBasedTesting/</a:t>
            </a:r>
            <a:endParaRPr lang="en-US" dirty="0"/>
          </a:p>
        </p:txBody>
      </p:sp>
    </p:spTree>
    <p:extLst>
      <p:ext uri="{BB962C8B-B14F-4D97-AF65-F5344CB8AC3E}">
        <p14:creationId xmlns:p14="http://schemas.microsoft.com/office/powerpoint/2010/main" val="329408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wink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wink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How do we choose test data?</a:t>
            </a:r>
          </a:p>
          <a:p>
            <a:pPr marL="0" indent="0">
              <a:buNone/>
            </a:pPr>
            <a:r>
              <a:rPr lang="en-US" sz="2400" dirty="0">
                <a:solidFill>
                  <a:srgbClr val="000000"/>
                </a:solidFill>
              </a:rPr>
              <a:t> -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a:blip r:embed="rId4"/>
          <a:stretch/>
        </p:blipFill>
        <p:spPr>
          <a:xfrm rot="21600000">
            <a:off x="5392152" y="1588764"/>
            <a:ext cx="6367413" cy="369309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3688</Words>
  <Application>Microsoft Macintosh PowerPoint</Application>
  <PresentationFormat>Widescreen</PresentationFormat>
  <Paragraphs>394</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the Add Function</vt:lpstr>
      <vt:lpstr>Properties of the Add Function</vt:lpstr>
      <vt:lpstr>Properties of the Add Function</vt:lpstr>
      <vt:lpstr>Properties of the Add Function</vt:lpstr>
      <vt:lpstr>Properties of the Add Function</vt:lpstr>
      <vt:lpstr>Benefits of Property Based Testing</vt:lpstr>
      <vt:lpstr>Flawed implementation </vt:lpstr>
      <vt:lpstr>Property Based Testing Libraries – FS Check</vt:lpstr>
      <vt:lpstr>PowerPoint Presentation</vt:lpstr>
      <vt:lpstr>Hands on!</vt:lpstr>
      <vt:lpstr>The Diamond Kata:</vt:lpstr>
      <vt:lpstr>What Properties to test for?</vt:lpstr>
      <vt:lpstr>Ok, lets write some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24</cp:revision>
  <dcterms:created xsi:type="dcterms:W3CDTF">2020-05-29T18:39:26Z</dcterms:created>
  <dcterms:modified xsi:type="dcterms:W3CDTF">2020-05-29T18:55:19Z</dcterms:modified>
</cp:coreProperties>
</file>